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1.svg" ContentType="image/svg+xml"/>
  <Override PartName="/ppt/media/image1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</p:sldIdLst>
  <p:sldSz cx="18288000" cy="10287000"/>
  <p:notesSz cx="6858000" cy="9144000"/>
  <p:embeddedFontLst>
    <p:embeddedFont>
      <p:font typeface="Montserrat Classic Bold" panose="00000800000000000000"/>
      <p:bold r:id="rId14"/>
    </p:embeddedFont>
    <p:embeddedFont>
      <p:font typeface="Caveat Brush"/>
      <p:regular r:id="rId15"/>
    </p:embeddedFont>
    <p:embeddedFont>
      <p:font typeface="Monda Bold" panose="02000803000000000000"/>
      <p:bold r:id="rId16"/>
    </p:embeddedFont>
    <p:embeddedFont>
      <p:font typeface="Open Sans Bold" panose="020B0806030504020204"/>
      <p:bold r:id="rId17"/>
    </p:embeddedFont>
    <p:embeddedFont>
      <p:font typeface="Open Sans" panose="020B0606030504020204"/>
      <p:regular r:id="rId18"/>
    </p:embeddedFont>
    <p:embeddedFont>
      <p:font typeface="Microsoft Sans Serif" panose="020B0604020202020204" charset="0"/>
      <p:regular r:id="rId19"/>
    </p:embeddedFont>
    <p:embeddedFont>
      <p:font typeface="Montserrat Ultra-Bold" panose="00000900000000000000"/>
      <p:bold r:id="rId20"/>
    </p:embeddedFont>
    <p:embeddedFont>
      <p:font typeface="Calibri" panose="020F050202020403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font" Target="fonts/font11.fntdata"/><Relationship Id="rId23" Type="http://schemas.openxmlformats.org/officeDocument/2006/relationships/font" Target="fonts/font10.fntdata"/><Relationship Id="rId22" Type="http://schemas.openxmlformats.org/officeDocument/2006/relationships/font" Target="fonts/font9.fntdata"/><Relationship Id="rId21" Type="http://schemas.openxmlformats.org/officeDocument/2006/relationships/font" Target="fonts/font8.fntdata"/><Relationship Id="rId20" Type="http://schemas.openxmlformats.org/officeDocument/2006/relationships/font" Target="fonts/font7.fntdata"/><Relationship Id="rId2" Type="http://schemas.openxmlformats.org/officeDocument/2006/relationships/theme" Target="theme/theme1.xml"/><Relationship Id="rId19" Type="http://schemas.openxmlformats.org/officeDocument/2006/relationships/font" Target="fonts/font6.fntdata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5055" b="-133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87687" y="1444495"/>
            <a:ext cx="16230600" cy="2369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5A3F2B"/>
                </a:solidFill>
                <a:latin typeface="Montserrat Classic Bold" panose="00000800000000000000"/>
              </a:rPr>
              <a:t>BORUSAN ASIM KOCABIYIK MTAL</a:t>
            </a:r>
            <a:endParaRPr lang="en-US" sz="4400">
              <a:solidFill>
                <a:srgbClr val="5A3F2B"/>
              </a:solidFill>
              <a:latin typeface="Montserrat Classic Bold" panose="00000800000000000000"/>
            </a:endParaRP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5A3F2B"/>
                </a:solidFill>
                <a:latin typeface="Montserrat Classic Bold" panose="00000800000000000000"/>
              </a:rPr>
              <a:t>2023-2024 EĞİTİM-ÖĞRETİM YILI </a:t>
            </a:r>
            <a:endParaRPr lang="en-US" sz="4400">
              <a:solidFill>
                <a:srgbClr val="5A3F2B"/>
              </a:solidFill>
              <a:latin typeface="Montserrat Classic Bold" panose="00000800000000000000"/>
            </a:endParaRPr>
          </a:p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5A3F2B"/>
                </a:solidFill>
                <a:latin typeface="Montserrat Classic Bold" panose="00000800000000000000"/>
              </a:rPr>
              <a:t>9. SINIFLAR VEL</a:t>
            </a:r>
            <a:r>
              <a:rPr lang="tr-TR" altLang="en-US" sz="4400">
                <a:solidFill>
                  <a:srgbClr val="5A3F2B"/>
                </a:solidFill>
                <a:latin typeface="Montserrat Classic Bold" panose="00000800000000000000"/>
              </a:rPr>
              <a:t>İ</a:t>
            </a:r>
            <a:r>
              <a:rPr lang="en-US" sz="4400">
                <a:solidFill>
                  <a:srgbClr val="5A3F2B"/>
                </a:solidFill>
                <a:latin typeface="Montserrat Classic Bold" panose="00000800000000000000"/>
              </a:rPr>
              <a:t> B</a:t>
            </a:r>
            <a:r>
              <a:rPr lang="tr-TR" altLang="en-US" sz="4400">
                <a:solidFill>
                  <a:srgbClr val="5A3F2B"/>
                </a:solidFill>
                <a:latin typeface="Montserrat Classic Bold" panose="00000800000000000000"/>
              </a:rPr>
              <a:t>İ</a:t>
            </a:r>
            <a:r>
              <a:rPr lang="en-US" sz="4400">
                <a:solidFill>
                  <a:srgbClr val="5A3F2B"/>
                </a:solidFill>
                <a:latin typeface="Montserrat Classic Bold" panose="00000800000000000000"/>
              </a:rPr>
              <a:t>LG</a:t>
            </a:r>
            <a:r>
              <a:rPr lang="tr-TR" altLang="en-US" sz="4400">
                <a:solidFill>
                  <a:srgbClr val="5A3F2B"/>
                </a:solidFill>
                <a:latin typeface="Montserrat Classic Bold" panose="00000800000000000000"/>
              </a:rPr>
              <a:t>i</a:t>
            </a:r>
            <a:r>
              <a:rPr lang="en-US" sz="4400">
                <a:solidFill>
                  <a:srgbClr val="5A3F2B"/>
                </a:solidFill>
                <a:latin typeface="Montserrat Classic Bold" panose="00000800000000000000"/>
              </a:rPr>
              <a:t>LEND</a:t>
            </a:r>
            <a:r>
              <a:rPr lang="tr-TR" altLang="en-US" sz="4400">
                <a:solidFill>
                  <a:srgbClr val="5A3F2B"/>
                </a:solidFill>
                <a:latin typeface="Montserrat Classic Bold" panose="00000800000000000000"/>
              </a:rPr>
              <a:t>İ</a:t>
            </a:r>
            <a:r>
              <a:rPr lang="en-US" sz="4400">
                <a:solidFill>
                  <a:srgbClr val="5A3F2B"/>
                </a:solidFill>
                <a:latin typeface="Montserrat Classic Bold" panose="00000800000000000000"/>
              </a:rPr>
              <a:t>RME SEM</a:t>
            </a:r>
            <a:r>
              <a:rPr lang="tr-TR" altLang="en-US" sz="4400">
                <a:solidFill>
                  <a:srgbClr val="5A3F2B"/>
                </a:solidFill>
                <a:latin typeface="Montserrat Classic Bold" panose="00000800000000000000"/>
              </a:rPr>
              <a:t>İ</a:t>
            </a:r>
            <a:r>
              <a:rPr lang="en-US" sz="4400">
                <a:solidFill>
                  <a:srgbClr val="5A3F2B"/>
                </a:solidFill>
                <a:latin typeface="Montserrat Classic Bold" panose="00000800000000000000"/>
              </a:rPr>
              <a:t>NER</a:t>
            </a:r>
            <a:r>
              <a:rPr lang="tr-TR" altLang="en-US" sz="4400">
                <a:solidFill>
                  <a:srgbClr val="5A3F2B"/>
                </a:solidFill>
                <a:latin typeface="Montserrat Classic Bold" panose="00000800000000000000"/>
              </a:rPr>
              <a:t>İ</a:t>
            </a:r>
            <a:endParaRPr lang="tr-TR" altLang="en-US" sz="4400">
              <a:solidFill>
                <a:srgbClr val="5A3F2B"/>
              </a:solidFill>
              <a:latin typeface="Montserrat Classic Bold" panose="0000080000000000000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14897" y="4838847"/>
            <a:ext cx="14157759" cy="128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0"/>
              </a:lnSpc>
            </a:pPr>
            <a:r>
              <a:rPr lang="en-US" sz="4045" spc="1383">
                <a:solidFill>
                  <a:srgbClr val="814A30"/>
                </a:solidFill>
                <a:latin typeface="Caveat Brush"/>
              </a:rPr>
              <a:t>ESRA SOYLU </a:t>
            </a:r>
            <a:endParaRPr lang="en-US" sz="4045" spc="1383">
              <a:solidFill>
                <a:srgbClr val="814A30"/>
              </a:solidFill>
              <a:latin typeface="Caveat Brush"/>
            </a:endParaRPr>
          </a:p>
          <a:p>
            <a:pPr algn="ctr">
              <a:lnSpc>
                <a:spcPts val="4680"/>
              </a:lnSpc>
              <a:spcBef>
                <a:spcPct val="0"/>
              </a:spcBef>
            </a:pPr>
            <a:r>
              <a:rPr lang="en-US" sz="3345" spc="1143">
                <a:solidFill>
                  <a:srgbClr val="814A30"/>
                </a:solidFill>
                <a:latin typeface="Caveat Brush"/>
              </a:rPr>
              <a:t>REHBER ÖĞRETMEN PSİKOLOJİK DANIŞMAN</a:t>
            </a:r>
            <a:endParaRPr lang="en-US" sz="3345" spc="1143">
              <a:solidFill>
                <a:srgbClr val="814A30"/>
              </a:solidFill>
              <a:latin typeface="Caveat Brus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0"/>
            <a:ext cx="7427396" cy="10287000"/>
            <a:chOff x="0" y="0"/>
            <a:chExt cx="9903194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"/>
            <a:srcRect l="13899" r="13899"/>
            <a:stretch>
              <a:fillRect/>
            </a:stretch>
          </p:blipFill>
          <p:spPr>
            <a:xfrm>
              <a:off x="0" y="0"/>
              <a:ext cx="9903194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0">
            <a:off x="7427396" y="4714964"/>
            <a:ext cx="10860604" cy="5572036"/>
            <a:chOff x="0" y="0"/>
            <a:chExt cx="3961978" cy="20326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61978" cy="2032694"/>
            </a:xfrm>
            <a:custGeom>
              <a:avLst/>
              <a:gdLst/>
              <a:ahLst/>
              <a:cxnLst/>
              <a:rect l="l" t="t" r="r" b="b"/>
              <a:pathLst>
                <a:path w="3961978" h="2032694">
                  <a:moveTo>
                    <a:pt x="0" y="0"/>
                  </a:moveTo>
                  <a:lnTo>
                    <a:pt x="3961978" y="0"/>
                  </a:lnTo>
                  <a:lnTo>
                    <a:pt x="3961978" y="2032694"/>
                  </a:lnTo>
                  <a:lnTo>
                    <a:pt x="0" y="2032694"/>
                  </a:lnTo>
                  <a:close/>
                </a:path>
              </a:pathLst>
            </a:custGeom>
            <a:solidFill>
              <a:srgbClr val="5A3F2B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707067" y="5067300"/>
            <a:ext cx="10215331" cy="1331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55"/>
              </a:lnSpc>
              <a:spcBef>
                <a:spcPct val="0"/>
              </a:spcBef>
            </a:pPr>
            <a:r>
              <a:rPr lang="en-US" sz="3825">
                <a:solidFill>
                  <a:srgbClr val="BE9A6D"/>
                </a:solidFill>
                <a:latin typeface="Monda Bold" panose="02000803000000000000"/>
              </a:rPr>
              <a:t>OKUL REHBERLİK SERVİSİ HAKKINDA GENEL BİLGİLER:</a:t>
            </a:r>
            <a:endParaRPr lang="en-US" sz="3825">
              <a:solidFill>
                <a:srgbClr val="BE9A6D"/>
              </a:solidFill>
              <a:latin typeface="Monda Bold" panose="02000803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412418" y="1649609"/>
            <a:ext cx="8208400" cy="197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>
                <a:solidFill>
                  <a:srgbClr val="5A3F2B"/>
                </a:solidFill>
                <a:latin typeface="Caveat Brush"/>
              </a:rPr>
              <a:t>REHBERLİK SERVİSİNE HOŞGELDİNİZ</a:t>
            </a:r>
            <a:endParaRPr lang="en-US" sz="6000">
              <a:solidFill>
                <a:srgbClr val="5A3F2B"/>
              </a:solidFill>
              <a:latin typeface="Caveat Brush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707067" y="6734333"/>
            <a:ext cx="10398132" cy="3728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3480">
                <a:solidFill>
                  <a:srgbClr val="C69870"/>
                </a:solidFill>
                <a:latin typeface="Open Sans Bold" panose="020B0806030504020204"/>
              </a:rPr>
              <a:t>Çalışma Saatleri:</a:t>
            </a:r>
            <a:endParaRPr lang="en-US" sz="3480">
              <a:solidFill>
                <a:srgbClr val="C69870"/>
              </a:solidFill>
              <a:latin typeface="Open Sans Bold" panose="020B0806030504020204"/>
            </a:endParaRPr>
          </a:p>
          <a:p>
            <a:pPr>
              <a:lnSpc>
                <a:spcPts val="4870"/>
              </a:lnSpc>
            </a:pPr>
            <a:r>
              <a:rPr lang="en-US" sz="3480">
                <a:solidFill>
                  <a:srgbClr val="C69870"/>
                </a:solidFill>
                <a:latin typeface="Open Sans Bold" panose="020B0806030504020204"/>
              </a:rPr>
              <a:t> 09-00  - 12:30 / 13:15 - 15:45</a:t>
            </a:r>
            <a:r>
              <a:rPr lang="tr-TR" altLang="en-US" sz="3480">
                <a:solidFill>
                  <a:srgbClr val="C69870"/>
                </a:solidFill>
                <a:latin typeface="Open Sans Bold" panose="020B0806030504020204"/>
              </a:rPr>
              <a:t> (Hafta içi)</a:t>
            </a:r>
            <a:endParaRPr lang="tr-TR" altLang="en-US" sz="3480">
              <a:solidFill>
                <a:srgbClr val="C69870"/>
              </a:solidFill>
              <a:latin typeface="Open Sans Bold" panose="020B0806030504020204"/>
            </a:endParaRPr>
          </a:p>
          <a:p>
            <a:pPr>
              <a:lnSpc>
                <a:spcPts val="4870"/>
              </a:lnSpc>
            </a:pPr>
            <a:endParaRPr lang="en-US" sz="3480">
              <a:solidFill>
                <a:srgbClr val="C69870"/>
              </a:solidFill>
              <a:latin typeface="Open Sans Bold" panose="020B0806030504020204"/>
            </a:endParaRPr>
          </a:p>
          <a:p>
            <a:pPr>
              <a:lnSpc>
                <a:spcPts val="4870"/>
              </a:lnSpc>
            </a:pPr>
            <a:r>
              <a:rPr lang="en-US" sz="3480" b="1" i="1" u="sng">
                <a:solidFill>
                  <a:srgbClr val="C69870"/>
                </a:solidFill>
                <a:latin typeface="Open Sans Bold" panose="020B0806030504020204"/>
              </a:rPr>
              <a:t>GÖRÜŞMEK İÇİN</a:t>
            </a:r>
            <a:r>
              <a:rPr lang="tr-TR" altLang="en-US" sz="3480" b="1" i="1" u="sng">
                <a:solidFill>
                  <a:srgbClr val="C69870"/>
                </a:solidFill>
                <a:latin typeface="Open Sans Bold" panose="020B0806030504020204"/>
              </a:rPr>
              <a:t> </a:t>
            </a:r>
            <a:r>
              <a:rPr lang="en-US" sz="3480" b="1" i="1" u="sng">
                <a:solidFill>
                  <a:srgbClr val="C69870"/>
                </a:solidFill>
                <a:latin typeface="Open Sans Bold" panose="020B0806030504020204"/>
              </a:rPr>
              <a:t>LÜTFEN RANDEVU ALINIZ.</a:t>
            </a:r>
            <a:endParaRPr lang="en-US" sz="3480" b="1">
              <a:solidFill>
                <a:srgbClr val="C69870"/>
              </a:solidFill>
              <a:latin typeface="Open Sans Bold" panose="020B0806030504020204"/>
            </a:endParaRPr>
          </a:p>
          <a:p>
            <a:pPr>
              <a:lnSpc>
                <a:spcPts val="4870"/>
              </a:lnSpc>
            </a:pPr>
            <a:r>
              <a:rPr lang="en-US" sz="3480">
                <a:solidFill>
                  <a:srgbClr val="C69870"/>
                </a:solidFill>
                <a:latin typeface="Open Sans Bold" panose="020B0806030504020204"/>
              </a:rPr>
              <a:t>Okul Tel: 0212 852 39 12 / Dahili: 130</a:t>
            </a:r>
            <a:endParaRPr lang="en-US" sz="3480">
              <a:solidFill>
                <a:srgbClr val="C69870"/>
              </a:solidFill>
              <a:latin typeface="Open Sans Bold" panose="020B0806030504020204"/>
            </a:endParaRPr>
          </a:p>
          <a:p>
            <a:pPr>
              <a:lnSpc>
                <a:spcPts val="4730"/>
              </a:lnSpc>
              <a:spcBef>
                <a:spcPct val="0"/>
              </a:spcBef>
            </a:pPr>
            <a:r>
              <a:rPr lang="en-US" sz="3380">
                <a:solidFill>
                  <a:srgbClr val="FFFFFF"/>
                </a:solidFill>
                <a:latin typeface="Open Sans" panose="020B0606030504020204"/>
              </a:rPr>
              <a:t>                     </a:t>
            </a:r>
            <a:endParaRPr lang="en-US" sz="3380">
              <a:solidFill>
                <a:srgbClr val="FFFFFF"/>
              </a:solidFill>
              <a:latin typeface="Open Sans" panose="020B0606030504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3446816" y="0"/>
            <a:ext cx="4841184" cy="10287000"/>
            <a:chOff x="0" y="0"/>
            <a:chExt cx="1766077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66077" cy="3752726"/>
            </a:xfrm>
            <a:custGeom>
              <a:avLst/>
              <a:gdLst/>
              <a:ahLst/>
              <a:cxnLst/>
              <a:rect l="l" t="t" r="r" b="b"/>
              <a:pathLst>
                <a:path w="1766077" h="3752726">
                  <a:moveTo>
                    <a:pt x="0" y="0"/>
                  </a:moveTo>
                  <a:lnTo>
                    <a:pt x="1766077" y="0"/>
                  </a:lnTo>
                  <a:lnTo>
                    <a:pt x="1766077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5A3F2B"/>
            </a:solidFill>
          </p:spPr>
        </p:sp>
      </p:grpSp>
      <p:grpSp>
        <p:nvGrpSpPr>
          <p:cNvPr id="4" name="Group 4"/>
          <p:cNvGrpSpPr/>
          <p:nvPr/>
        </p:nvGrpSpPr>
        <p:grpSpPr>
          <a:xfrm rot="0">
            <a:off x="12099054" y="1028700"/>
            <a:ext cx="5897442" cy="7984237"/>
            <a:chOff x="0" y="0"/>
            <a:chExt cx="7863256" cy="1064565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1"/>
            <a:srcRect l="13068" r="13068"/>
            <a:stretch>
              <a:fillRect/>
            </a:stretch>
          </p:blipFill>
          <p:spPr>
            <a:xfrm>
              <a:off x="0" y="0"/>
              <a:ext cx="7863256" cy="10645650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334857" y="990600"/>
            <a:ext cx="11764196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70"/>
              </a:lnSpc>
            </a:pPr>
            <a:r>
              <a:rPr lang="en-US" sz="4400" b="1">
                <a:solidFill>
                  <a:srgbClr val="5A3F2B"/>
                </a:solidFill>
                <a:latin typeface="Microsoft Sans Serif" panose="020B0604020202020204" charset="0"/>
                <a:cs typeface="Microsoft Sans Serif" panose="020B0604020202020204" charset="0"/>
              </a:rPr>
              <a:t>REHBERL</a:t>
            </a:r>
            <a:r>
              <a:rPr lang="tr-TR" altLang="en-US" sz="4400" b="1">
                <a:solidFill>
                  <a:srgbClr val="5A3F2B"/>
                </a:solidFill>
                <a:latin typeface="Microsoft Sans Serif" panose="020B0604020202020204" charset="0"/>
                <a:cs typeface="Microsoft Sans Serif" panose="020B0604020202020204" charset="0"/>
              </a:rPr>
              <a:t>İ</a:t>
            </a:r>
            <a:r>
              <a:rPr lang="en-US" sz="4400" b="1">
                <a:solidFill>
                  <a:srgbClr val="5A3F2B"/>
                </a:solidFill>
                <a:latin typeface="Microsoft Sans Serif" panose="020B0604020202020204" charset="0"/>
                <a:cs typeface="Microsoft Sans Serif" panose="020B0604020202020204" charset="0"/>
              </a:rPr>
              <a:t>K SERV</a:t>
            </a:r>
            <a:r>
              <a:rPr lang="tr-TR" altLang="en-US" sz="4400" b="1">
                <a:solidFill>
                  <a:srgbClr val="5A3F2B"/>
                </a:solidFill>
                <a:latin typeface="Microsoft Sans Serif" panose="020B0604020202020204" charset="0"/>
                <a:cs typeface="Microsoft Sans Serif" panose="020B0604020202020204" charset="0"/>
              </a:rPr>
              <a:t>İ</a:t>
            </a:r>
            <a:r>
              <a:rPr lang="en-US" sz="4400" b="1">
                <a:solidFill>
                  <a:srgbClr val="5A3F2B"/>
                </a:solidFill>
                <a:latin typeface="Microsoft Sans Serif" panose="020B0604020202020204" charset="0"/>
                <a:cs typeface="Microsoft Sans Serif" panose="020B0604020202020204" charset="0"/>
              </a:rPr>
              <a:t>S</a:t>
            </a:r>
            <a:r>
              <a:rPr lang="tr-TR" altLang="en-US" sz="4400" b="1">
                <a:solidFill>
                  <a:srgbClr val="5A3F2B"/>
                </a:solidFill>
                <a:latin typeface="Microsoft Sans Serif" panose="020B0604020202020204" charset="0"/>
                <a:cs typeface="Microsoft Sans Serif" panose="020B0604020202020204" charset="0"/>
              </a:rPr>
              <a:t>İ</a:t>
            </a:r>
            <a:r>
              <a:rPr lang="en-US" sz="4400" b="1">
                <a:solidFill>
                  <a:srgbClr val="5A3F2B"/>
                </a:solidFill>
                <a:latin typeface="Microsoft Sans Serif" panose="020B0604020202020204" charset="0"/>
                <a:cs typeface="Microsoft Sans Serif" panose="020B0604020202020204" charset="0"/>
              </a:rPr>
              <a:t>N</a:t>
            </a:r>
            <a:r>
              <a:rPr lang="tr-TR" altLang="en-US" sz="4400" b="1">
                <a:solidFill>
                  <a:srgbClr val="5A3F2B"/>
                </a:solidFill>
                <a:latin typeface="Microsoft Sans Serif" panose="020B0604020202020204" charset="0"/>
                <a:cs typeface="Microsoft Sans Serif" panose="020B0604020202020204" charset="0"/>
              </a:rPr>
              <a:t>İ</a:t>
            </a:r>
            <a:r>
              <a:rPr lang="en-US" sz="4400" b="1">
                <a:solidFill>
                  <a:srgbClr val="5A3F2B"/>
                </a:solidFill>
                <a:latin typeface="Microsoft Sans Serif" panose="020B0604020202020204" charset="0"/>
                <a:cs typeface="Microsoft Sans Serif" panose="020B0604020202020204" charset="0"/>
              </a:rPr>
              <a:t>N AMAÇLARI</a:t>
            </a:r>
            <a:endParaRPr lang="en-US" sz="4400" b="1">
              <a:solidFill>
                <a:srgbClr val="5A3F2B"/>
              </a:solidFill>
              <a:latin typeface="Microsoft Sans Serif" panose="020B0604020202020204" charset="0"/>
              <a:cs typeface="Microsoft Sans Serif" panose="020B060402020202020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7640" y="2136140"/>
            <a:ext cx="11559540" cy="6866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lnSpc>
                <a:spcPts val="3825"/>
              </a:lnSpc>
              <a:spcBef>
                <a:spcPct val="0"/>
              </a:spcBef>
              <a:buFont typeface="Wingdings" panose="05000000000000000000" charset="0"/>
              <a:buChar char="ü"/>
            </a:pPr>
            <a:r>
              <a:rPr lang="en-US" sz="2730">
                <a:solidFill>
                  <a:srgbClr val="5A3F2B"/>
                </a:solidFill>
                <a:latin typeface="Open Sans Bold" panose="020B0806030504020204"/>
              </a:rPr>
              <a:t>Öğrencilerin g</a:t>
            </a:r>
            <a:r>
              <a:rPr lang="en-US" sz="2730">
                <a:solidFill>
                  <a:srgbClr val="5A3F2B"/>
                </a:solidFill>
                <a:latin typeface="Open Sans Bold" panose="020B0806030504020204"/>
              </a:rPr>
              <a:t>elişimlerine katkıda bulunmak</a:t>
            </a:r>
            <a:endParaRPr lang="en-US" sz="2730">
              <a:solidFill>
                <a:srgbClr val="5A3F2B"/>
              </a:solidFill>
              <a:latin typeface="Open Sans Bold" panose="020B0806030504020204"/>
            </a:endParaRPr>
          </a:p>
          <a:p>
            <a:pPr algn="ctr">
              <a:lnSpc>
                <a:spcPts val="3825"/>
              </a:lnSpc>
              <a:spcBef>
                <a:spcPct val="0"/>
              </a:spcBef>
            </a:pPr>
            <a:r>
              <a:rPr lang="en-US" sz="2730">
                <a:solidFill>
                  <a:srgbClr val="5A3F2B"/>
                </a:solidFill>
                <a:latin typeface="Open Sans Bold" panose="020B0806030504020204"/>
              </a:rPr>
              <a:t>Potansiyellerinin, güç</a:t>
            </a:r>
            <a:r>
              <a:rPr lang="tr-TR" altLang="en-US" sz="2730">
                <a:solidFill>
                  <a:srgbClr val="5A3F2B"/>
                </a:solidFill>
                <a:latin typeface="Open Sans Bold" panose="020B0806030504020204"/>
              </a:rPr>
              <a:t>lü yönlerinin</a:t>
            </a:r>
            <a:r>
              <a:rPr lang="en-US" sz="2730">
                <a:solidFill>
                  <a:srgbClr val="5A3F2B"/>
                </a:solidFill>
                <a:latin typeface="Open Sans Bold" panose="020B0806030504020204"/>
              </a:rPr>
              <a:t> ve zayıf oldukları yönlerin bilincinde olmala</a:t>
            </a:r>
            <a:r>
              <a:rPr lang="tr-TR" altLang="en-US" sz="2730">
                <a:solidFill>
                  <a:srgbClr val="5A3F2B"/>
                </a:solidFill>
                <a:latin typeface="Open Sans Bold" panose="020B0806030504020204"/>
              </a:rPr>
              <a:t>rında yardımcı olmak</a:t>
            </a:r>
            <a:endParaRPr lang="tr-TR" altLang="en-US" sz="2730">
              <a:solidFill>
                <a:srgbClr val="5A3F2B"/>
              </a:solidFill>
              <a:latin typeface="Open Sans Bold" panose="020B0806030504020204"/>
            </a:endParaRPr>
          </a:p>
          <a:p>
            <a:pPr marL="457200" indent="-457200" algn="ctr">
              <a:lnSpc>
                <a:spcPts val="3825"/>
              </a:lnSpc>
              <a:spcBef>
                <a:spcPct val="0"/>
              </a:spcBef>
              <a:buFont typeface="Wingdings" panose="05000000000000000000" charset="0"/>
              <a:buChar char="ü"/>
            </a:pPr>
            <a:r>
              <a:rPr lang="en-US" sz="2730">
                <a:solidFill>
                  <a:srgbClr val="5A3F2B"/>
                </a:solidFill>
                <a:latin typeface="Open Sans Bold" panose="020B0806030504020204"/>
              </a:rPr>
              <a:t>Yeteneklerini, eğitimleri adına kullanabilmeleri için onlara rehberlik etmek</a:t>
            </a:r>
            <a:endParaRPr lang="en-US" sz="2730">
              <a:solidFill>
                <a:srgbClr val="5A3F2B"/>
              </a:solidFill>
              <a:latin typeface="Open Sans Bold" panose="020B0806030504020204"/>
            </a:endParaRPr>
          </a:p>
          <a:p>
            <a:pPr marL="457200" indent="-457200" algn="ctr">
              <a:lnSpc>
                <a:spcPts val="3825"/>
              </a:lnSpc>
              <a:spcBef>
                <a:spcPct val="0"/>
              </a:spcBef>
              <a:buFont typeface="Wingdings" panose="05000000000000000000" charset="0"/>
              <a:buChar char="ü"/>
            </a:pPr>
            <a:r>
              <a:rPr lang="en-US" sz="2730">
                <a:solidFill>
                  <a:srgbClr val="5A3F2B"/>
                </a:solidFill>
                <a:latin typeface="Open Sans Bold" panose="020B0806030504020204"/>
              </a:rPr>
              <a:t>Bireysel gelişimlerine destek olmanın yanı sıra doğru kararlar almalarına yardımcı olmak</a:t>
            </a:r>
            <a:endParaRPr lang="en-US" sz="2730">
              <a:solidFill>
                <a:srgbClr val="5A3F2B"/>
              </a:solidFill>
              <a:latin typeface="Open Sans Bold" panose="020B0806030504020204"/>
            </a:endParaRPr>
          </a:p>
          <a:p>
            <a:pPr marL="457200" indent="-457200" algn="ctr">
              <a:lnSpc>
                <a:spcPts val="3825"/>
              </a:lnSpc>
              <a:spcBef>
                <a:spcPct val="0"/>
              </a:spcBef>
              <a:buFont typeface="Wingdings" panose="05000000000000000000" charset="0"/>
              <a:buChar char="ü"/>
            </a:pPr>
            <a:r>
              <a:rPr lang="en-US" sz="2730">
                <a:solidFill>
                  <a:srgbClr val="5A3F2B"/>
                </a:solidFill>
                <a:latin typeface="Open Sans Bold" panose="020B0806030504020204"/>
              </a:rPr>
              <a:t>Alan ve kariyer seçiminde, </a:t>
            </a:r>
            <a:r>
              <a:rPr lang="tr-TR" altLang="en-US" sz="2730">
                <a:solidFill>
                  <a:srgbClr val="5A3F2B"/>
                </a:solidFill>
                <a:latin typeface="Open Sans Bold" panose="020B0806030504020204"/>
              </a:rPr>
              <a:t>üst eğitim kurumlarını tanımaları ve </a:t>
            </a:r>
            <a:r>
              <a:rPr lang="en-US" sz="2730">
                <a:solidFill>
                  <a:srgbClr val="5A3F2B"/>
                </a:solidFill>
                <a:latin typeface="Open Sans Bold" panose="020B0806030504020204"/>
              </a:rPr>
              <a:t>farklı meslekleri keşfetmeleri adına danışmanlık yapmak</a:t>
            </a:r>
            <a:endParaRPr lang="en-US" sz="2730">
              <a:solidFill>
                <a:srgbClr val="5A3F2B"/>
              </a:solidFill>
              <a:latin typeface="Open Sans Bold" panose="020B0806030504020204"/>
            </a:endParaRPr>
          </a:p>
          <a:p>
            <a:pPr algn="ctr">
              <a:lnSpc>
                <a:spcPts val="3825"/>
              </a:lnSpc>
              <a:spcBef>
                <a:spcPct val="0"/>
              </a:spcBef>
            </a:pPr>
            <a:r>
              <a:rPr lang="en-US" sz="2730">
                <a:solidFill>
                  <a:srgbClr val="5A3F2B"/>
                </a:solidFill>
                <a:latin typeface="Open Sans Bold" panose="020B0806030504020204"/>
              </a:rPr>
              <a:t>Bu amaçlar doğrultusunda düzenlenen her türlü rehberlik ve psikolojik danışma hizmetinden faydalanan öğrenciler,</a:t>
            </a:r>
            <a:r>
              <a:rPr lang="en-US" sz="2730" b="1">
                <a:solidFill>
                  <a:srgbClr val="5A3F2B"/>
                </a:solidFill>
                <a:latin typeface="Open Sans Bold" panose="020B0806030504020204"/>
              </a:rPr>
              <a:t> bireysel farklılıklara saygının ve gizlilik ilkelerinin</a:t>
            </a:r>
            <a:r>
              <a:rPr lang="en-US" sz="2730">
                <a:solidFill>
                  <a:srgbClr val="5A3F2B"/>
                </a:solidFill>
                <a:latin typeface="Open Sans Bold" panose="020B0806030504020204"/>
              </a:rPr>
              <a:t> ön planda tutulduğu bir ortamda </a:t>
            </a:r>
            <a:r>
              <a:rPr lang="tr-TR" altLang="en-US" sz="2730">
                <a:solidFill>
                  <a:srgbClr val="5A3F2B"/>
                </a:solidFill>
                <a:latin typeface="Open Sans Bold" panose="020B0806030504020204"/>
              </a:rPr>
              <a:t>bulunurlar. </a:t>
            </a:r>
            <a:r>
              <a:rPr lang="tr-TR" sz="2730">
                <a:solidFill>
                  <a:srgbClr val="5A3F2B"/>
                </a:solidFill>
                <a:latin typeface="Open Sans Bold" panose="020B0806030504020204"/>
              </a:rPr>
              <a:t>Tüm</a:t>
            </a:r>
            <a:r>
              <a:rPr lang="en-US" sz="2730">
                <a:solidFill>
                  <a:srgbClr val="5A3F2B"/>
                </a:solidFill>
                <a:latin typeface="Open Sans Bold" panose="020B0806030504020204"/>
              </a:rPr>
              <a:t> görüşmeler</a:t>
            </a:r>
            <a:r>
              <a:rPr lang="tr-TR" altLang="en-US" sz="2730">
                <a:solidFill>
                  <a:srgbClr val="5A3F2B"/>
                </a:solidFill>
                <a:latin typeface="Open Sans Bold" panose="020B0806030504020204"/>
              </a:rPr>
              <a:t>imiz</a:t>
            </a:r>
            <a:r>
              <a:rPr lang="en-US" sz="2730">
                <a:solidFill>
                  <a:srgbClr val="5A3F2B"/>
                </a:solidFill>
                <a:latin typeface="Open Sans Bold" panose="020B0806030504020204"/>
              </a:rPr>
              <a:t> karşılıklı hoşgörü</a:t>
            </a:r>
            <a:r>
              <a:rPr lang="tr-TR" altLang="en-US" sz="2730">
                <a:solidFill>
                  <a:srgbClr val="5A3F2B"/>
                </a:solidFill>
                <a:latin typeface="Open Sans Bold" panose="020B0806030504020204"/>
              </a:rPr>
              <a:t>, dürüstlük</a:t>
            </a:r>
            <a:r>
              <a:rPr lang="en-US" sz="2730">
                <a:solidFill>
                  <a:srgbClr val="5A3F2B"/>
                </a:solidFill>
                <a:latin typeface="Open Sans Bold" panose="020B0806030504020204"/>
              </a:rPr>
              <a:t> ve güven</a:t>
            </a:r>
            <a:r>
              <a:rPr lang="tr-TR" altLang="en-US" sz="2730">
                <a:solidFill>
                  <a:srgbClr val="5A3F2B"/>
                </a:solidFill>
                <a:latin typeface="Open Sans Bold" panose="020B0806030504020204"/>
              </a:rPr>
              <a:t> ilkelerine </a:t>
            </a:r>
            <a:r>
              <a:rPr lang="en-US" sz="2730">
                <a:solidFill>
                  <a:srgbClr val="5A3F2B"/>
                </a:solidFill>
                <a:latin typeface="Open Sans Bold" panose="020B0806030504020204"/>
              </a:rPr>
              <a:t>dayanır.</a:t>
            </a:r>
            <a:endParaRPr lang="en-US" sz="2730">
              <a:solidFill>
                <a:srgbClr val="5A3F2B"/>
              </a:solidFill>
              <a:latin typeface="Open Sans Bold" panose="020B0806030504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6297259"/>
            <a:ext cx="6096000" cy="3989741"/>
            <a:chOff x="0" y="0"/>
            <a:chExt cx="8128000" cy="531965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"/>
            <a:srcRect t="1850" r="1970" b="1850"/>
            <a:stretch>
              <a:fillRect/>
            </a:stretch>
          </p:blipFill>
          <p:spPr>
            <a:xfrm>
              <a:off x="0" y="0"/>
              <a:ext cx="8128000" cy="5319655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0">
            <a:off x="6096000" y="6297259"/>
            <a:ext cx="6096000" cy="3989741"/>
            <a:chOff x="0" y="0"/>
            <a:chExt cx="8128000" cy="531965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913" b="913"/>
            <a:stretch>
              <a:fillRect/>
            </a:stretch>
          </p:blipFill>
          <p:spPr>
            <a:xfrm>
              <a:off x="0" y="0"/>
              <a:ext cx="8128000" cy="5319655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 rot="0">
            <a:off x="12192000" y="6297259"/>
            <a:ext cx="6096000" cy="3989741"/>
            <a:chOff x="0" y="0"/>
            <a:chExt cx="8128000" cy="531965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913" b="913"/>
            <a:stretch>
              <a:fillRect/>
            </a:stretch>
          </p:blipFill>
          <p:spPr>
            <a:xfrm>
              <a:off x="0" y="0"/>
              <a:ext cx="8128000" cy="5319655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1726517" y="488950"/>
            <a:ext cx="14834966" cy="916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4400" b="1">
                <a:solidFill>
                  <a:srgbClr val="5A3F2B"/>
                </a:solidFill>
                <a:latin typeface="Microsoft Sans Serif" panose="020B0604020202020204" charset="0"/>
                <a:cs typeface="Microsoft Sans Serif" panose="020B0604020202020204" charset="0"/>
              </a:rPr>
              <a:t>YAPILAN ÇALIŞMALAR</a:t>
            </a:r>
            <a:endParaRPr lang="en-US" sz="4400" b="1">
              <a:solidFill>
                <a:srgbClr val="5A3F2B"/>
              </a:solidFill>
              <a:latin typeface="Microsoft Sans Serif" panose="020B0604020202020204" charset="0"/>
              <a:cs typeface="Microsoft Sans Serif" panose="020B0604020202020204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 rot="0">
            <a:off x="392630" y="1735843"/>
            <a:ext cx="801950" cy="801950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E9A6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92630" y="1926892"/>
            <a:ext cx="801950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Open Sans Bold" panose="020B0806030504020204"/>
              </a:rPr>
              <a:t>01</a:t>
            </a:r>
            <a:endParaRPr lang="en-US" sz="2600">
              <a:solidFill>
                <a:srgbClr val="FFFFFF"/>
              </a:solidFill>
              <a:latin typeface="Open Sans Bold" panose="020B0806030504020204"/>
            </a:endParaRPr>
          </a:p>
        </p:txBody>
      </p:sp>
      <p:grpSp>
        <p:nvGrpSpPr>
          <p:cNvPr id="12" name="Group 12"/>
          <p:cNvGrpSpPr/>
          <p:nvPr/>
        </p:nvGrpSpPr>
        <p:grpSpPr>
          <a:xfrm rot="0">
            <a:off x="392630" y="3198410"/>
            <a:ext cx="801950" cy="801950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E9A6D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392630" y="3371071"/>
            <a:ext cx="801950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Open Sans Bold" panose="020B0806030504020204"/>
              </a:rPr>
              <a:t>02</a:t>
            </a:r>
            <a:endParaRPr lang="en-US" sz="2600">
              <a:solidFill>
                <a:srgbClr val="FFFFFF"/>
              </a:solidFill>
              <a:latin typeface="Open Sans Bold" panose="020B0806030504020204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392630" y="4851143"/>
            <a:ext cx="801950" cy="801950"/>
            <a:chOff x="0" y="0"/>
            <a:chExt cx="1913890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E9A6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392630" y="4963580"/>
            <a:ext cx="801950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Open Sans Bold" panose="020B0806030504020204"/>
              </a:rPr>
              <a:t>03</a:t>
            </a:r>
            <a:endParaRPr lang="en-US" sz="2600">
              <a:solidFill>
                <a:srgbClr val="FFFFFF"/>
              </a:solidFill>
              <a:latin typeface="Open Sans Bold" panose="020B08060305040202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29675" y="1688218"/>
            <a:ext cx="16426915" cy="141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5"/>
              </a:lnSpc>
              <a:spcBef>
                <a:spcPct val="0"/>
              </a:spcBef>
            </a:pPr>
            <a:r>
              <a:rPr lang="en-US" sz="2630">
                <a:solidFill>
                  <a:srgbClr val="000000"/>
                </a:solidFill>
                <a:latin typeface="Open Sans Bold" panose="020B0806030504020204"/>
              </a:rPr>
              <a:t>Akademik açıdan; amacımız her öğrencinin ilgi ve yetenekleri doğrultusunda, kendilerini </a:t>
            </a:r>
            <a:r>
              <a:rPr lang="tr-TR" altLang="en-US" sz="2630">
                <a:solidFill>
                  <a:srgbClr val="000000"/>
                </a:solidFill>
                <a:latin typeface="Open Sans Bold" panose="020B0806030504020204"/>
              </a:rPr>
              <a:t>tanımaları ve bu doğrultuda gelecek planlamaları yapmalarıdır.</a:t>
            </a:r>
            <a:r>
              <a:rPr lang="en-US" sz="2630">
                <a:solidFill>
                  <a:srgbClr val="000000"/>
                </a:solidFill>
                <a:latin typeface="Open Sans Bold" panose="020B0806030504020204"/>
              </a:rPr>
              <a:t> Her bireyin güçlü ve geliş</a:t>
            </a:r>
            <a:r>
              <a:rPr lang="tr-TR" altLang="en-US" sz="2630">
                <a:solidFill>
                  <a:srgbClr val="000000"/>
                </a:solidFill>
                <a:latin typeface="Open Sans Bold" panose="020B0806030504020204"/>
              </a:rPr>
              <a:t>tirilmeye</a:t>
            </a:r>
            <a:r>
              <a:rPr lang="en-US" sz="2630">
                <a:solidFill>
                  <a:srgbClr val="000000"/>
                </a:solidFill>
                <a:latin typeface="Open Sans Bold" panose="020B0806030504020204"/>
              </a:rPr>
              <a:t> açık yönleri vardır. </a:t>
            </a:r>
            <a:r>
              <a:rPr lang="tr-TR" altLang="en-US" sz="2630">
                <a:solidFill>
                  <a:srgbClr val="000000"/>
                </a:solidFill>
                <a:latin typeface="Open Sans Bold" panose="020B0806030504020204"/>
              </a:rPr>
              <a:t>Bireyin</a:t>
            </a:r>
            <a:r>
              <a:rPr lang="en-US" sz="2630">
                <a:solidFill>
                  <a:srgbClr val="000000"/>
                </a:solidFill>
                <a:latin typeface="Open Sans Bold" panose="020B0806030504020204"/>
              </a:rPr>
              <a:t> güçlü yönlerini belirlemesi</a:t>
            </a:r>
            <a:r>
              <a:rPr lang="tr-TR" altLang="en-US" sz="2630">
                <a:solidFill>
                  <a:srgbClr val="000000"/>
                </a:solidFill>
                <a:latin typeface="Open Sans Bold" panose="020B0806030504020204"/>
              </a:rPr>
              <a:t> ve zayıf yönlerini güçlendirmesi esastır</a:t>
            </a:r>
            <a:r>
              <a:rPr lang="en-US" sz="2630">
                <a:solidFill>
                  <a:srgbClr val="000000"/>
                </a:solidFill>
                <a:latin typeface="Open Sans Bold" panose="020B0806030504020204"/>
              </a:rPr>
              <a:t>.</a:t>
            </a:r>
            <a:endParaRPr lang="en-US" sz="2630">
              <a:solidFill>
                <a:srgbClr val="000000"/>
              </a:solidFill>
              <a:latin typeface="Open Sans Bold" panose="020B0806030504020204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29675" y="3150785"/>
            <a:ext cx="16657272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5"/>
              </a:lnSpc>
              <a:spcBef>
                <a:spcPct val="0"/>
              </a:spcBef>
            </a:pPr>
            <a:r>
              <a:rPr lang="en-US" sz="2630">
                <a:solidFill>
                  <a:srgbClr val="000000"/>
                </a:solidFill>
                <a:latin typeface="Open Sans Bold" panose="020B0806030504020204"/>
              </a:rPr>
              <a:t>Davranışsal açıdan; hedefimiz sorumluluk sahibi, problem çözme becerisine sahip, </a:t>
            </a:r>
            <a:r>
              <a:rPr lang="tr-TR" altLang="en-US" sz="2630">
                <a:solidFill>
                  <a:srgbClr val="000000"/>
                </a:solidFill>
                <a:latin typeface="Open Sans Bold" panose="020B0806030504020204"/>
              </a:rPr>
              <a:t>ilgi, </a:t>
            </a:r>
            <a:r>
              <a:rPr lang="en-US" sz="2630">
                <a:solidFill>
                  <a:srgbClr val="000000"/>
                </a:solidFill>
                <a:latin typeface="Open Sans Bold" panose="020B0806030504020204"/>
              </a:rPr>
              <a:t>istek ve ihtiyaçlarını açık, doğru, seviyeli</a:t>
            </a:r>
            <a:r>
              <a:rPr lang="tr-TR" altLang="en-US" sz="2630">
                <a:solidFill>
                  <a:srgbClr val="000000"/>
                </a:solidFill>
                <a:latin typeface="Open Sans Bold" panose="020B0806030504020204"/>
              </a:rPr>
              <a:t> ve net olarak</a:t>
            </a:r>
            <a:r>
              <a:rPr lang="en-US" sz="2630">
                <a:solidFill>
                  <a:srgbClr val="000000"/>
                </a:solidFill>
                <a:latin typeface="Open Sans Bold" panose="020B0806030504020204"/>
              </a:rPr>
              <a:t> olarak ifade eden, seçimlerinde</a:t>
            </a:r>
            <a:r>
              <a:rPr lang="tr-TR" altLang="en-US" sz="2630">
                <a:solidFill>
                  <a:srgbClr val="000000"/>
                </a:solidFill>
                <a:latin typeface="Open Sans Bold" panose="020B0806030504020204"/>
              </a:rPr>
              <a:t> ve kararlarda</a:t>
            </a:r>
            <a:r>
              <a:rPr lang="en-US" sz="2630">
                <a:solidFill>
                  <a:srgbClr val="000000"/>
                </a:solidFill>
                <a:latin typeface="Open Sans Bold" panose="020B0806030504020204"/>
              </a:rPr>
              <a:t> aktif rol alabilen </a:t>
            </a:r>
            <a:r>
              <a:rPr lang="tr-TR" altLang="en-US" sz="2630">
                <a:solidFill>
                  <a:srgbClr val="000000"/>
                </a:solidFill>
                <a:latin typeface="Open Sans Bold" panose="020B0806030504020204"/>
              </a:rPr>
              <a:t>bireyler</a:t>
            </a:r>
            <a:r>
              <a:rPr lang="en-US" sz="2630">
                <a:solidFill>
                  <a:srgbClr val="000000"/>
                </a:solidFill>
                <a:latin typeface="Open Sans Bold" panose="020B0806030504020204"/>
              </a:rPr>
              <a:t> yetiştirmektir. Bu amaçla kurallar, davranışlarının sonuçları, farkındalık </a:t>
            </a:r>
            <a:r>
              <a:rPr lang="tr-TR" altLang="en-US" sz="2630">
                <a:solidFill>
                  <a:srgbClr val="000000"/>
                </a:solidFill>
                <a:latin typeface="Open Sans Bold" panose="020B0806030504020204"/>
              </a:rPr>
              <a:t>ve tercih-karar süreçleri alanlarında</a:t>
            </a:r>
            <a:r>
              <a:rPr lang="en-US" sz="2630">
                <a:solidFill>
                  <a:srgbClr val="000000"/>
                </a:solidFill>
                <a:latin typeface="Open Sans Bold" panose="020B0806030504020204"/>
              </a:rPr>
              <a:t> görüşmeler gerçekleştirilir.</a:t>
            </a:r>
            <a:endParaRPr lang="en-US" sz="2630">
              <a:solidFill>
                <a:srgbClr val="000000"/>
              </a:solidFill>
              <a:latin typeface="Open Sans Bold" panose="020B0806030504020204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94580" y="5037644"/>
            <a:ext cx="17093420" cy="914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5"/>
              </a:lnSpc>
              <a:spcBef>
                <a:spcPct val="0"/>
              </a:spcBef>
            </a:pPr>
            <a:r>
              <a:rPr lang="en-US" sz="2630">
                <a:solidFill>
                  <a:srgbClr val="000000"/>
                </a:solidFill>
                <a:latin typeface="Open Sans Bold" panose="020B0806030504020204"/>
              </a:rPr>
              <a:t>Mesleki rehberlik açısından; Kariyer planlaması bireyin yaşamı boyunca yer alacağı işlerle ilgili görev ve pozisyonların, hedeflerin ve geleceğin planlanmasıdır.</a:t>
            </a:r>
            <a:endParaRPr lang="en-US" sz="2630">
              <a:solidFill>
                <a:srgbClr val="000000"/>
              </a:solidFill>
              <a:latin typeface="Open Sans Bold" panose="020B0806030504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2444937" y="5143500"/>
            <a:ext cx="5843063" cy="5143500"/>
            <a:chOff x="0" y="0"/>
            <a:chExt cx="7790751" cy="6858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"/>
            <a:srcRect t="5986" b="5986"/>
            <a:stretch>
              <a:fillRect/>
            </a:stretch>
          </p:blipFill>
          <p:spPr>
            <a:xfrm>
              <a:off x="0" y="0"/>
              <a:ext cx="7790751" cy="6858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0">
            <a:off x="12444937" y="0"/>
            <a:ext cx="5843063" cy="4942447"/>
            <a:chOff x="0" y="0"/>
            <a:chExt cx="7790751" cy="658992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7706" b="7706"/>
            <a:stretch>
              <a:fillRect/>
            </a:stretch>
          </p:blipFill>
          <p:spPr>
            <a:xfrm>
              <a:off x="0" y="0"/>
              <a:ext cx="7790751" cy="658992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 rot="0">
            <a:off x="334857" y="4632713"/>
            <a:ext cx="11605416" cy="3082537"/>
            <a:chOff x="0" y="0"/>
            <a:chExt cx="27704818" cy="73587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704817" cy="7358731"/>
            </a:xfrm>
            <a:custGeom>
              <a:avLst/>
              <a:gdLst/>
              <a:ahLst/>
              <a:cxnLst/>
              <a:rect l="l" t="t" r="r" b="b"/>
              <a:pathLst>
                <a:path w="27704817" h="7358731">
                  <a:moveTo>
                    <a:pt x="0" y="0"/>
                  </a:moveTo>
                  <a:lnTo>
                    <a:pt x="27704817" y="0"/>
                  </a:lnTo>
                  <a:lnTo>
                    <a:pt x="27704817" y="7358731"/>
                  </a:lnTo>
                  <a:lnTo>
                    <a:pt x="0" y="7358731"/>
                  </a:lnTo>
                  <a:close/>
                </a:path>
              </a:pathLst>
            </a:custGeom>
            <a:solidFill>
              <a:srgbClr val="BE9A6D"/>
            </a:solidFill>
          </p:spPr>
        </p:sp>
      </p:grpSp>
      <p:grpSp>
        <p:nvGrpSpPr>
          <p:cNvPr id="8" name="Group 8"/>
          <p:cNvGrpSpPr/>
          <p:nvPr/>
        </p:nvGrpSpPr>
        <p:grpSpPr>
          <a:xfrm rot="0">
            <a:off x="334857" y="7915275"/>
            <a:ext cx="11605416" cy="2107979"/>
            <a:chOff x="0" y="0"/>
            <a:chExt cx="27704818" cy="50322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04817" cy="5032235"/>
            </a:xfrm>
            <a:custGeom>
              <a:avLst/>
              <a:gdLst/>
              <a:ahLst/>
              <a:cxnLst/>
              <a:rect l="l" t="t" r="r" b="b"/>
              <a:pathLst>
                <a:path w="27704817" h="5032235">
                  <a:moveTo>
                    <a:pt x="0" y="0"/>
                  </a:moveTo>
                  <a:lnTo>
                    <a:pt x="27704817" y="0"/>
                  </a:lnTo>
                  <a:lnTo>
                    <a:pt x="27704817" y="5032235"/>
                  </a:lnTo>
                  <a:lnTo>
                    <a:pt x="0" y="5032235"/>
                  </a:lnTo>
                  <a:close/>
                </a:path>
              </a:pathLst>
            </a:custGeom>
            <a:solidFill>
              <a:srgbClr val="BE9A6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35384" y="335915"/>
            <a:ext cx="11404363" cy="134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>
                <a:solidFill>
                  <a:srgbClr val="5A3F2B"/>
                </a:solidFill>
                <a:latin typeface="Montserrat Ultra-Bold" panose="00000900000000000000"/>
              </a:rPr>
              <a:t> VELİLERE YÖNELİK </a:t>
            </a:r>
            <a:endParaRPr lang="en-US" sz="4200">
              <a:solidFill>
                <a:srgbClr val="5A3F2B"/>
              </a:solidFill>
              <a:latin typeface="Montserrat Ultra-Bold" panose="00000900000000000000"/>
            </a:endParaRPr>
          </a:p>
          <a:p>
            <a:pPr algn="ctr">
              <a:lnSpc>
                <a:spcPts val="5330"/>
              </a:lnSpc>
            </a:pPr>
            <a:r>
              <a:rPr lang="en-US" sz="4100">
                <a:solidFill>
                  <a:srgbClr val="5A3F2B"/>
                </a:solidFill>
                <a:latin typeface="Montserrat Ultra-Bold" panose="00000900000000000000"/>
              </a:rPr>
              <a:t>REHBERLİK ÇALIŞMALARI</a:t>
            </a:r>
            <a:endParaRPr lang="en-US" sz="4100">
              <a:solidFill>
                <a:srgbClr val="5A3F2B"/>
              </a:solidFill>
              <a:latin typeface="Montserrat Ultra-Bold" panose="000009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35384" y="4885297"/>
            <a:ext cx="11404363" cy="2746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chemeClr val="accent2">
                    <a:lumMod val="50000"/>
                  </a:schemeClr>
                </a:solidFill>
                <a:latin typeface="Open Sans Bold" panose="020B0806030504020204"/>
              </a:rPr>
              <a:t>B</a:t>
            </a:r>
            <a:r>
              <a:rPr lang="tr-TR" altLang="en-US" sz="2500">
                <a:solidFill>
                  <a:schemeClr val="accent2">
                    <a:lumMod val="50000"/>
                  </a:schemeClr>
                </a:solidFill>
                <a:latin typeface="Open Sans Bold" panose="020B0806030504020204"/>
              </a:rPr>
              <a:t>İ</a:t>
            </a:r>
            <a:r>
              <a:rPr lang="en-US" sz="2500">
                <a:solidFill>
                  <a:schemeClr val="accent2">
                    <a:lumMod val="50000"/>
                  </a:schemeClr>
                </a:solidFill>
                <a:latin typeface="Open Sans Bold" panose="020B0806030504020204"/>
              </a:rPr>
              <a:t>REYSEL VEL</a:t>
            </a:r>
            <a:r>
              <a:rPr lang="tr-TR" altLang="en-US" sz="2500">
                <a:solidFill>
                  <a:schemeClr val="accent2">
                    <a:lumMod val="50000"/>
                  </a:schemeClr>
                </a:solidFill>
                <a:latin typeface="Open Sans Bold" panose="020B0806030504020204"/>
              </a:rPr>
              <a:t>İ</a:t>
            </a:r>
            <a:r>
              <a:rPr lang="en-US" sz="2500">
                <a:solidFill>
                  <a:schemeClr val="accent2">
                    <a:lumMod val="50000"/>
                  </a:schemeClr>
                </a:solidFill>
                <a:latin typeface="Open Sans Bold" panose="020B0806030504020204"/>
              </a:rPr>
              <a:t> GÖRÜŞMELER</a:t>
            </a:r>
            <a:r>
              <a:rPr lang="tr-TR" altLang="en-US" sz="2500">
                <a:solidFill>
                  <a:schemeClr val="accent2">
                    <a:lumMod val="50000"/>
                  </a:schemeClr>
                </a:solidFill>
                <a:latin typeface="Open Sans Bold" panose="020B0806030504020204"/>
              </a:rPr>
              <a:t>İ</a:t>
            </a:r>
            <a:endParaRPr lang="en-US" sz="2500">
              <a:solidFill>
                <a:schemeClr val="bg2">
                  <a:lumMod val="25000"/>
                </a:schemeClr>
              </a:solidFill>
              <a:latin typeface="Open Sans Bold" panose="020B0806030504020204"/>
            </a:endParaRP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Open Sans Bold" panose="020B0806030504020204"/>
              </a:rPr>
              <a:t>Öğrencilerin gelişimlerini izlemek ve değerlendirmek amacıyla bireysel veli görüşmeleri yapılır.</a:t>
            </a:r>
            <a:r>
              <a:rPr lang="tr-TR" altLang="en-US" sz="2600">
                <a:solidFill>
                  <a:srgbClr val="FFFFFF"/>
                </a:solidFill>
                <a:latin typeface="Open Sans Bold" panose="020B0806030504020204"/>
              </a:rPr>
              <a:t> </a:t>
            </a:r>
            <a:r>
              <a:rPr lang="en-US" sz="2600">
                <a:solidFill>
                  <a:srgbClr val="FFFFFF"/>
                </a:solidFill>
                <a:latin typeface="Open Sans Bold" panose="020B0806030504020204"/>
              </a:rPr>
              <a:t>BUNUN YANISIRA, sorun yaşandığı durumlarda veya herhangi bir konuda ihtiyaç duyulduğunda karşılıklı işbirliği çerçevesinde veli görüşmeleri GERÇEKLEŞTİRİLİR.</a:t>
            </a:r>
            <a:endParaRPr lang="en-US" sz="2600">
              <a:solidFill>
                <a:srgbClr val="FFFFFF"/>
              </a:solidFill>
              <a:latin typeface="Open Sans Bold" panose="020B0806030504020204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</a:p>
        </p:txBody>
      </p:sp>
      <p:sp>
        <p:nvSpPr>
          <p:cNvPr id="12" name="TextBox 12"/>
          <p:cNvSpPr txBox="1"/>
          <p:nvPr/>
        </p:nvSpPr>
        <p:spPr>
          <a:xfrm>
            <a:off x="435384" y="8128635"/>
            <a:ext cx="11404363" cy="2158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chemeClr val="accent2">
                    <a:lumMod val="50000"/>
                  </a:schemeClr>
                </a:solidFill>
                <a:latin typeface="Open Sans Bold" panose="020B0806030504020204"/>
              </a:rPr>
              <a:t>SEMİNERLER - KONFERANSLAR - TOPLANTILAR</a:t>
            </a:r>
            <a:endParaRPr lang="en-US" sz="2600">
              <a:solidFill>
                <a:srgbClr val="FFFFFF"/>
              </a:solidFill>
              <a:latin typeface="Open Sans Bold" panose="020B0806030504020204"/>
            </a:endParaRPr>
          </a:p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FFFFFF"/>
                </a:solidFill>
                <a:latin typeface="Open Sans Bold" panose="020B0806030504020204"/>
              </a:rPr>
              <a:t>Öğrencilerimizin gelişim özellikleri dikkate alınarak velilerin ihtiyaç duydukları konularda sene içinde çeşitli seminerler düzenlenir. (Anne-Baba Tutumları, Hedef, Motivasyon vb.)</a:t>
            </a:r>
            <a:endParaRPr lang="en-US" sz="2500">
              <a:solidFill>
                <a:srgbClr val="FFFFFF"/>
              </a:solidFill>
              <a:latin typeface="Open Sans Bold" panose="020B0806030504020204"/>
            </a:endParaRPr>
          </a:p>
          <a:p>
            <a:pPr algn="ctr">
              <a:lnSpc>
                <a:spcPts val="3080"/>
              </a:lnSpc>
              <a:spcBef>
                <a:spcPct val="0"/>
              </a:spcBef>
            </a:pPr>
          </a:p>
        </p:txBody>
      </p:sp>
      <p:sp>
        <p:nvSpPr>
          <p:cNvPr id="13" name="TextBox 13"/>
          <p:cNvSpPr txBox="1"/>
          <p:nvPr/>
        </p:nvSpPr>
        <p:spPr>
          <a:xfrm>
            <a:off x="334857" y="1805692"/>
            <a:ext cx="11605416" cy="2555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5"/>
              </a:lnSpc>
              <a:spcBef>
                <a:spcPct val="0"/>
              </a:spcBef>
            </a:pP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 REHBERL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K ÇALIŞMALARINDA VEL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LER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M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Z, EN ÖNEML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 PAYDAŞLARIMIZ OLARAK YER ALIR.  </a:t>
            </a:r>
            <a:endParaRPr lang="en-US" sz="2845">
              <a:solidFill>
                <a:srgbClr val="000000"/>
              </a:solidFill>
              <a:latin typeface="Open Sans Bold" panose="020B0806030504020204"/>
            </a:endParaRPr>
          </a:p>
          <a:p>
            <a:pPr algn="ctr">
              <a:lnSpc>
                <a:spcPts val="3985"/>
              </a:lnSpc>
              <a:spcBef>
                <a:spcPct val="0"/>
              </a:spcBef>
            </a:pP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BU ANLAMDA OKUL-ÖĞRENC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-A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LE ÜÇGEN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NDE GÜÇLÜ B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R 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LETIŞ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M VE 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ŞB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RL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Ğ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 ÖNEMSEN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R VE BAŞARILI 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Bİ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R EĞ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T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M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N TEMEL UNSURLARINDAN B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R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 OLARAK DEĞERLEND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R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L</a:t>
            </a:r>
            <a:r>
              <a:rPr lang="tr-TR" altLang="en-US" sz="2845">
                <a:solidFill>
                  <a:srgbClr val="000000"/>
                </a:solidFill>
                <a:latin typeface="Open Sans Bold" panose="020B0806030504020204"/>
              </a:rPr>
              <a:t>İ</a:t>
            </a:r>
            <a:r>
              <a:rPr lang="en-US" sz="2845">
                <a:solidFill>
                  <a:srgbClr val="000000"/>
                </a:solidFill>
                <a:latin typeface="Open Sans Bold" panose="020B0806030504020204"/>
              </a:rPr>
              <a:t>R.</a:t>
            </a:r>
            <a:endParaRPr lang="en-US" sz="2845">
              <a:solidFill>
                <a:srgbClr val="000000"/>
              </a:solidFill>
              <a:latin typeface="Open Sans Bold" panose="020B0806030504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8890017" y="0"/>
            <a:ext cx="9397983" cy="10287000"/>
            <a:chOff x="0" y="0"/>
            <a:chExt cx="12530644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"/>
            <a:srcRect l="19547" r="19547"/>
            <a:stretch>
              <a:fillRect/>
            </a:stretch>
          </p:blipFill>
          <p:spPr>
            <a:xfrm>
              <a:off x="0" y="0"/>
              <a:ext cx="12530644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0">
            <a:off x="243214" y="1248409"/>
            <a:ext cx="8352556" cy="2708126"/>
            <a:chOff x="0" y="0"/>
            <a:chExt cx="3139555" cy="10179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39555" cy="1017929"/>
            </a:xfrm>
            <a:custGeom>
              <a:avLst/>
              <a:gdLst/>
              <a:ahLst/>
              <a:cxnLst/>
              <a:rect l="l" t="t" r="r" b="b"/>
              <a:pathLst>
                <a:path w="3139555" h="1017929">
                  <a:moveTo>
                    <a:pt x="0" y="0"/>
                  </a:moveTo>
                  <a:lnTo>
                    <a:pt x="3139555" y="0"/>
                  </a:lnTo>
                  <a:lnTo>
                    <a:pt x="3139555" y="1017929"/>
                  </a:lnTo>
                  <a:lnTo>
                    <a:pt x="0" y="1017929"/>
                  </a:ln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6" name="Freeform 6"/>
          <p:cNvSpPr/>
          <p:nvPr/>
        </p:nvSpPr>
        <p:spPr>
          <a:xfrm>
            <a:off x="1028700" y="1772141"/>
            <a:ext cx="680400" cy="671740"/>
          </a:xfrm>
          <a:custGeom>
            <a:avLst/>
            <a:gdLst/>
            <a:ahLst/>
            <a:cxnLst/>
            <a:rect l="l" t="t" r="r" b="b"/>
            <a:pathLst>
              <a:path w="680400" h="671740">
                <a:moveTo>
                  <a:pt x="0" y="0"/>
                </a:moveTo>
                <a:lnTo>
                  <a:pt x="680400" y="0"/>
                </a:lnTo>
                <a:lnTo>
                  <a:pt x="680400" y="671740"/>
                </a:lnTo>
                <a:lnTo>
                  <a:pt x="0" y="671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3292579"/>
            <a:ext cx="680400" cy="523289"/>
          </a:xfrm>
          <a:custGeom>
            <a:avLst/>
            <a:gdLst/>
            <a:ahLst/>
            <a:cxnLst/>
            <a:rect l="l" t="t" r="r" b="b"/>
            <a:pathLst>
              <a:path w="680400" h="523289">
                <a:moveTo>
                  <a:pt x="0" y="0"/>
                </a:moveTo>
                <a:lnTo>
                  <a:pt x="680400" y="0"/>
                </a:lnTo>
                <a:lnTo>
                  <a:pt x="680400" y="523290"/>
                </a:lnTo>
                <a:lnTo>
                  <a:pt x="0" y="5232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3214" y="4228951"/>
            <a:ext cx="8352556" cy="6058049"/>
          </a:xfrm>
          <a:custGeom>
            <a:avLst/>
            <a:gdLst/>
            <a:ahLst/>
            <a:cxnLst/>
            <a:rect l="l" t="t" r="r" b="b"/>
            <a:pathLst>
              <a:path w="8352556" h="6058049">
                <a:moveTo>
                  <a:pt x="0" y="0"/>
                </a:moveTo>
                <a:lnTo>
                  <a:pt x="8352557" y="0"/>
                </a:lnTo>
                <a:lnTo>
                  <a:pt x="8352557" y="6058049"/>
                </a:lnTo>
                <a:lnTo>
                  <a:pt x="0" y="60580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8861" b="-1901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69991" y="269241"/>
            <a:ext cx="7015316" cy="75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0"/>
              </a:lnSpc>
            </a:pPr>
            <a:r>
              <a:rPr lang="en-US" sz="4700">
                <a:solidFill>
                  <a:srgbClr val="C95699"/>
                </a:solidFill>
                <a:latin typeface="Montserrat Ultra-Bold" panose="00000900000000000000"/>
              </a:rPr>
              <a:t>İLETİŞİM:</a:t>
            </a:r>
            <a:endParaRPr lang="en-US" sz="4700">
              <a:solidFill>
                <a:srgbClr val="C95699"/>
              </a:solidFill>
              <a:latin typeface="Montserrat Ultra-Bold" panose="000009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92711" y="5115842"/>
            <a:ext cx="5702006" cy="385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  <a:spcBef>
                <a:spcPct val="0"/>
              </a:spcBef>
            </a:pPr>
          </a:p>
        </p:txBody>
      </p:sp>
      <p:sp>
        <p:nvSpPr>
          <p:cNvPr id="11" name="TextBox 11"/>
          <p:cNvSpPr txBox="1"/>
          <p:nvPr/>
        </p:nvSpPr>
        <p:spPr>
          <a:xfrm>
            <a:off x="2217918" y="3207790"/>
            <a:ext cx="6067388" cy="604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  <a:spcBef>
                <a:spcPct val="0"/>
              </a:spcBef>
            </a:pPr>
            <a:r>
              <a:rPr lang="en-US" sz="3570" u="sng">
                <a:solidFill>
                  <a:srgbClr val="FFFFFF"/>
                </a:solidFill>
                <a:latin typeface="Open Sans" panose="020B0606030504020204"/>
              </a:rPr>
              <a:t>http://borusan.meb.k12.tr/</a:t>
            </a:r>
            <a:endParaRPr lang="en-US" sz="3570" u="sng">
              <a:solidFill>
                <a:srgbClr val="FFFFFF"/>
              </a:solidFill>
              <a:latin typeface="Open Sans" panose="020B060603050402020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17918" y="1750560"/>
            <a:ext cx="5702006" cy="687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60"/>
              </a:lnSpc>
              <a:spcBef>
                <a:spcPct val="0"/>
              </a:spcBef>
            </a:pPr>
            <a:r>
              <a:rPr lang="en-US" sz="3830">
                <a:solidFill>
                  <a:srgbClr val="FFFFFF"/>
                </a:solidFill>
                <a:latin typeface="Open Sans" panose="020B0606030504020204"/>
              </a:rPr>
              <a:t>0 212 852 39 12 </a:t>
            </a:r>
            <a:r>
              <a:rPr lang="tr-TR" altLang="en-US" sz="3830">
                <a:solidFill>
                  <a:srgbClr val="FFFFFF"/>
                </a:solidFill>
                <a:latin typeface="Open Sans" panose="020B0606030504020204"/>
              </a:rPr>
              <a:t> </a:t>
            </a:r>
            <a:endParaRPr lang="tr-TR" altLang="en-US" sz="3830">
              <a:solidFill>
                <a:srgbClr val="FFFFFF"/>
              </a:solidFill>
              <a:latin typeface="Open Sans" panose="020B0606030504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09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5143500"/>
            <a:ext cx="18288000" cy="5143500"/>
            <a:chOff x="0" y="0"/>
            <a:chExt cx="6671512" cy="18763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1876363"/>
            </a:xfrm>
            <a:custGeom>
              <a:avLst/>
              <a:gdLst/>
              <a:ahLst/>
              <a:cxnLst/>
              <a:rect l="l" t="t" r="r" b="b"/>
              <a:pathLst>
                <a:path w="6671512" h="1876363">
                  <a:moveTo>
                    <a:pt x="0" y="0"/>
                  </a:moveTo>
                  <a:lnTo>
                    <a:pt x="6671512" y="0"/>
                  </a:lnTo>
                  <a:lnTo>
                    <a:pt x="6671512" y="1876363"/>
                  </a:lnTo>
                  <a:lnTo>
                    <a:pt x="0" y="1876363"/>
                  </a:lnTo>
                  <a:close/>
                </a:path>
              </a:pathLst>
            </a:custGeom>
            <a:solidFill>
              <a:srgbClr val="151212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6610572" y="5222003"/>
            <a:ext cx="4530714" cy="5064997"/>
          </a:xfrm>
          <a:custGeom>
            <a:avLst/>
            <a:gdLst/>
            <a:ahLst/>
            <a:cxnLst/>
            <a:rect l="l" t="t" r="r" b="b"/>
            <a:pathLst>
              <a:path w="4530714" h="5064997">
                <a:moveTo>
                  <a:pt x="0" y="0"/>
                </a:moveTo>
                <a:lnTo>
                  <a:pt x="4530714" y="0"/>
                </a:lnTo>
                <a:lnTo>
                  <a:pt x="4530714" y="5064997"/>
                </a:lnTo>
                <a:lnTo>
                  <a:pt x="0" y="5064997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647081"/>
            <a:ext cx="16230600" cy="1053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  <a:spcBef>
                <a:spcPct val="0"/>
              </a:spcBef>
            </a:pPr>
            <a:r>
              <a:rPr lang="en-US" sz="6150">
                <a:solidFill>
                  <a:srgbClr val="151212"/>
                </a:solidFill>
                <a:latin typeface="Montserrat Ultra-Bold" panose="00000900000000000000"/>
              </a:rPr>
              <a:t>KATILIMIZ İÇİN TEŞEKKÜRLER</a:t>
            </a:r>
            <a:endParaRPr lang="en-US" sz="6150">
              <a:solidFill>
                <a:srgbClr val="151212"/>
              </a:solidFill>
              <a:latin typeface="Montserrat Ultra-Bold" panose="000009000000000000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2802</Words>
  <Application>WPS Presentation</Application>
  <PresentationFormat>On-screen Show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SimSun</vt:lpstr>
      <vt:lpstr>Wingdings</vt:lpstr>
      <vt:lpstr>Montserrat Classic Bold</vt:lpstr>
      <vt:lpstr>Caveat Brush</vt:lpstr>
      <vt:lpstr>Monda Bold</vt:lpstr>
      <vt:lpstr>Open Sans Bold</vt:lpstr>
      <vt:lpstr>Open Sans</vt:lpstr>
      <vt:lpstr>Microsoft Sans Serif</vt:lpstr>
      <vt:lpstr>Wingdings</vt:lpstr>
      <vt:lpstr>Montserrat Ultra-Bold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borusan asım kocabıyık mtal 2023-2024 EĞİTİM-ÖĞRETİM YILI 9. sınıflar veli bilgilendirme semineri</dc:title>
  <dc:creator/>
  <cp:lastModifiedBy>LENOVO</cp:lastModifiedBy>
  <cp:revision>5</cp:revision>
  <dcterms:created xsi:type="dcterms:W3CDTF">2006-08-16T00:00:00Z</dcterms:created>
  <dcterms:modified xsi:type="dcterms:W3CDTF">2023-10-24T08:19:56Z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97AB71CA078E4B51A9B33FC939B46715_13</vt:lpwstr>
  </property>
  <property fmtid="{D5CDD505-2E9C-101B-9397-08002B2CF9AE}" pid="3" name="KSOProductBuildVer">
    <vt:lpwstr>1033-12.2.0.13266</vt:lpwstr>
  </property>
</Properties>
</file>